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168" r:id="rId4"/>
  </p:sldMasterIdLst>
  <p:notesMasterIdLst>
    <p:notesMasterId r:id="rId19"/>
  </p:notesMasterIdLst>
  <p:handoutMasterIdLst>
    <p:handoutMasterId r:id="rId20"/>
  </p:handoutMasterIdLst>
  <p:sldIdLst>
    <p:sldId id="329" r:id="rId5"/>
    <p:sldId id="331" r:id="rId6"/>
    <p:sldId id="340" r:id="rId7"/>
    <p:sldId id="341" r:id="rId8"/>
    <p:sldId id="342" r:id="rId9"/>
    <p:sldId id="332" r:id="rId10"/>
    <p:sldId id="333" r:id="rId11"/>
    <p:sldId id="328" r:id="rId12"/>
    <p:sldId id="326" r:id="rId13"/>
    <p:sldId id="337" r:id="rId14"/>
    <p:sldId id="335" r:id="rId15"/>
    <p:sldId id="334" r:id="rId16"/>
    <p:sldId id="336" r:id="rId17"/>
    <p:sldId id="33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4AE725-4011-FBD5-DDEC-3680B5EA996E}" v="514" dt="2024-05-14T08:46:48.611"/>
    <p1510:client id="{FBDAD1A3-297C-717F-6AFC-B8D5EF0E78DA}" v="7" dt="2024-05-13T16:10:05.4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7" autoAdjust="0"/>
    <p:restoredTop sz="85316" autoAdjust="0"/>
  </p:normalViewPr>
  <p:slideViewPr>
    <p:cSldViewPr snapToGrid="0">
      <p:cViewPr>
        <p:scale>
          <a:sx n="100" d="100"/>
          <a:sy n="100" d="100"/>
        </p:scale>
        <p:origin x="-67" y="-4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082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4CB405-BC11-414E-B0F4-9E1C4642FE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1A09E4-E76E-43B1-9270-846FE19D3E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0A57E1-CEB3-4C96-B7C6-36B0FA3064E4}" type="datetimeFigureOut">
              <a:rPr lang="en-US" smtClean="0"/>
              <a:t>5/14/2024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91962-6490-4685-B760-76A1628AD5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697A7F-1461-4B81-83F2-8C494CFB80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D51C3-EABD-4553-9DC0-81CFC2A7F3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13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F1BBD7-2276-4DDA-BFFE-26CAACEE5E98}" type="datetimeFigureOut">
              <a:rPr lang="en-US" smtClean="0"/>
              <a:t>5/14/2024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79F17-7BA4-49BC-BB37-7F646CF8D2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740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891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9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DED748D9-6073-DA29-847A-6A6C39D6A6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41000"/>
          </a:blip>
          <a:srcRect l="-223" t="45170" r="17078" b="17468"/>
          <a:stretch/>
        </p:blipFill>
        <p:spPr>
          <a:xfrm rot="10800000">
            <a:off x="-2" y="0"/>
            <a:ext cx="6300593" cy="23047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</a:extLst>
          </p:cNvPr>
          <p:cNvGrpSpPr/>
          <p:nvPr userDrawn="1"/>
        </p:nvGrpSpPr>
        <p:grpSpPr>
          <a:xfrm>
            <a:off x="11613628" y="319274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C41695A2-5AD2-67EB-7D51-A56C0DCF1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0772" y="1793289"/>
            <a:ext cx="3010925" cy="3373515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80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423228AD-A556-C433-B2EA-87D97B6FF6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02975" y="3086826"/>
            <a:ext cx="5667049" cy="2079978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547038-27D1-FF6B-7831-F79C0B1035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41000"/>
          </a:blip>
          <a:srcRect l="-222" t="45170" r="19778" b="17468"/>
          <a:stretch/>
        </p:blipFill>
        <p:spPr>
          <a:xfrm>
            <a:off x="6096001" y="4549953"/>
            <a:ext cx="6096000" cy="23047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4392963-F9C3-8CCC-D239-15D7A4074039}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602030E-DB17-B78E-57D1-2DE77370C0A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78C2D1A-F468-13E2-E0B2-A616C5D32D07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6D1E3C-605D-AD1A-9356-148E871C2D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02976" y="1793289"/>
            <a:ext cx="5658458" cy="1127125"/>
          </a:xfrm>
        </p:spPr>
        <p:txBody>
          <a:bodyPr lIns="0" tIns="0" rIns="0" bIns="0"/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cap="all" baseline="0">
                <a:solidFill>
                  <a:schemeClr val="bg1"/>
                </a:solidFill>
              </a:defRPr>
            </a:lvl2pPr>
            <a:lvl3pPr marL="914400" indent="0">
              <a:buNone/>
              <a:defRPr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845572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with Sub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2032" y="608075"/>
            <a:ext cx="10061455" cy="644653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7C4070-4CFF-FDA7-C0F7-167D09EE792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73710" y="1288398"/>
            <a:ext cx="10071100" cy="466725"/>
          </a:xfrm>
        </p:spPr>
        <p:txBody>
          <a:bodyPr lIns="0" rIns="0"/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cap="all" baseline="0">
                <a:solidFill>
                  <a:schemeClr val="bg1"/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sz="1400"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sz="1400"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00853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92783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11" descr="picture placeholder">
            <a:extLst>
              <a:ext uri="{FF2B5EF4-FFF2-40B4-BE49-F238E27FC236}">
                <a16:creationId xmlns:a16="http://schemas.microsoft.com/office/drawing/2014/main" id="{6056702D-014D-8146-A1CF-42D52C1D1B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42912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D97174A-CD7A-C701-0CE9-02D5F895EF9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42917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11" descr="picture placeholder">
            <a:extLst>
              <a:ext uri="{FF2B5EF4-FFF2-40B4-BE49-F238E27FC236}">
                <a16:creationId xmlns:a16="http://schemas.microsoft.com/office/drawing/2014/main" id="{1AE62733-AF33-D10E-D484-04859AC2A44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203793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99B6060F-8C38-5C36-BCF1-620E2F4AF9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3798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634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2370" y="613839"/>
            <a:ext cx="4833725" cy="1713677"/>
          </a:xfrm>
        </p:spPr>
        <p:txBody>
          <a:bodyPr lIns="0" tIns="0" rIns="0" bIns="0" anchor="t"/>
          <a:lstStyle>
            <a:lvl1pPr algn="l">
              <a:lnSpc>
                <a:spcPct val="75000"/>
              </a:lnSpc>
              <a:defRPr sz="4800" b="0" i="0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64441" y="2187388"/>
            <a:ext cx="5863703" cy="4670613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BEAF734-7706-B3C3-A222-4374E6E420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93448" y="3156285"/>
            <a:ext cx="3733521" cy="3292500"/>
          </a:xfrm>
        </p:spPr>
        <p:txBody>
          <a:bodyPr lIns="0" tIns="0" rIns="0" bIns="0"/>
          <a:lstStyle>
            <a:lvl1pPr marL="0" indent="0" algn="l">
              <a:buClr>
                <a:schemeClr val="bg1"/>
              </a:buClr>
              <a:buFont typeface="Courier New" panose="02070309020205020404" pitchFamily="49" charset="0"/>
              <a:buNone/>
              <a:defRPr sz="4800" b="0" i="0" u="sng">
                <a:solidFill>
                  <a:schemeClr val="accent1"/>
                </a:solidFill>
                <a:latin typeface="+mj-lt"/>
                <a:cs typeface="Mangal" panose="02040503050203030202" pitchFamily="18" charset="0"/>
              </a:defRPr>
            </a:lvl1pPr>
            <a:lvl2pPr marL="4572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746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DED748D9-6073-DA29-847A-6A6C39D6A6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41000"/>
          </a:blip>
          <a:srcRect l="-223" t="45170" r="17078" b="17468"/>
          <a:stretch/>
        </p:blipFill>
        <p:spPr>
          <a:xfrm rot="10800000">
            <a:off x="-2" y="0"/>
            <a:ext cx="6300593" cy="23047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</a:extLst>
          </p:cNvPr>
          <p:cNvGrpSpPr/>
          <p:nvPr userDrawn="1"/>
        </p:nvGrpSpPr>
        <p:grpSpPr>
          <a:xfrm>
            <a:off x="11613628" y="319274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C41695A2-5AD2-67EB-7D51-A56C0DCF1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0925" y="1582977"/>
            <a:ext cx="3978939" cy="1946607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80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547038-27D1-FF6B-7831-F79C0B1035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41000"/>
          </a:blip>
          <a:srcRect l="-222" t="45170" r="19778" b="17468"/>
          <a:stretch/>
        </p:blipFill>
        <p:spPr>
          <a:xfrm>
            <a:off x="6096001" y="4549953"/>
            <a:ext cx="6096000" cy="23047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4392963-F9C3-8CCC-D239-15D7A4074039}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602030E-DB17-B78E-57D1-2DE77370C0A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78C2D1A-F468-13E2-E0B2-A616C5D32D07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6D1E3C-605D-AD1A-9356-148E871C2D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9512" y="2347118"/>
            <a:ext cx="5161563" cy="2304791"/>
          </a:xfrm>
        </p:spPr>
        <p:txBody>
          <a:bodyPr lIns="0" tIns="0" rIns="0" bIns="0" anchor="ctr"/>
          <a:lstStyle>
            <a:lvl1pPr marL="0" indent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8000" cap="all" spc="-15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cap="all" baseline="0">
                <a:solidFill>
                  <a:schemeClr val="bg1"/>
                </a:solidFill>
              </a:defRPr>
            </a:lvl2pPr>
            <a:lvl3pPr marL="914400" indent="0">
              <a:buNone/>
              <a:defRPr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D7BC5E0-03EB-A193-1303-34484219ED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2614" y="5010341"/>
            <a:ext cx="9501187" cy="1139447"/>
          </a:xfrm>
        </p:spPr>
        <p:txBody>
          <a:bodyPr/>
          <a:lstStyle>
            <a:lvl1pPr marL="0" indent="0" algn="ctr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cap="all" baseline="0">
                <a:solidFill>
                  <a:schemeClr val="bg1"/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sz="1400"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sz="1400"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705679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2032" y="608075"/>
            <a:ext cx="10061455" cy="644653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0826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0827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Picture Placeholder 11" descr="picture placeholder">
            <a:extLst>
              <a:ext uri="{FF2B5EF4-FFF2-40B4-BE49-F238E27FC236}">
                <a16:creationId xmlns:a16="http://schemas.microsoft.com/office/drawing/2014/main" id="{BDEA8563-2200-B57E-810F-41DD854A672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90863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D97174A-CD7A-C701-0CE9-02D5F895EF9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0864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icture Placeholder 11" descr="picture placeholder">
            <a:extLst>
              <a:ext uri="{FF2B5EF4-FFF2-40B4-BE49-F238E27FC236}">
                <a16:creationId xmlns:a16="http://schemas.microsoft.com/office/drawing/2014/main" id="{630D9652-C4A0-E049-3F65-924827826FE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88558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99B6060F-8C38-5C36-BCF1-620E2F4AF9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88559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53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icture,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84" y="890015"/>
            <a:ext cx="3091684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0826" y="1"/>
            <a:ext cx="4785234" cy="685800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36834" y="3438143"/>
            <a:ext cx="3439598" cy="2631523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891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1" descr="picture placeholder">
            <a:extLst>
              <a:ext uri="{FF2B5EF4-FFF2-40B4-BE49-F238E27FC236}">
                <a16:creationId xmlns:a16="http://schemas.microsoft.com/office/drawing/2014/main" id="{007489C8-C2F6-7874-81E6-FAF3CB72CD3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82575" y="1634085"/>
            <a:ext cx="2941845" cy="3191257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9075" y="560048"/>
            <a:ext cx="4622471" cy="2384319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41ABB58-FB44-EE86-1061-E95F873917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79076" y="3089598"/>
            <a:ext cx="3577916" cy="49377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 cap="all" baseline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9076" y="3631142"/>
            <a:ext cx="2721367" cy="2631523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28C33102-C0D9-31A0-A7A1-2BAC395320A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05640" y="5285084"/>
            <a:ext cx="3095716" cy="93929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93024" y="1634086"/>
            <a:ext cx="2941845" cy="3191257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F5D171A2-DD04-FA64-A705-BE5D0C937E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6088" y="5285084"/>
            <a:ext cx="3095716" cy="93929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083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20493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D1BC8852-D44A-D95C-9A79-F92DD4EC2F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2131" y="425139"/>
            <a:ext cx="3164770" cy="2403406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08E62040-BF32-845C-9224-98B69005FC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2130" y="3075681"/>
            <a:ext cx="3164764" cy="1376398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11" descr="picture placeholder">
            <a:extLst>
              <a:ext uri="{FF2B5EF4-FFF2-40B4-BE49-F238E27FC236}">
                <a16:creationId xmlns:a16="http://schemas.microsoft.com/office/drawing/2014/main" id="{7D19173E-BF72-7982-B9A1-FE487C1188D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242131" y="4721601"/>
            <a:ext cx="3522392" cy="213639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11" descr="picture placeholder">
            <a:extLst>
              <a:ext uri="{FF2B5EF4-FFF2-40B4-BE49-F238E27FC236}">
                <a16:creationId xmlns:a16="http://schemas.microsoft.com/office/drawing/2014/main" id="{D51C203A-3A92-6BC5-A236-DBB70B517E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21959" y="1"/>
            <a:ext cx="3925538" cy="2933008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1" descr="picture placeholder">
            <a:extLst>
              <a:ext uri="{FF2B5EF4-FFF2-40B4-BE49-F238E27FC236}">
                <a16:creationId xmlns:a16="http://schemas.microsoft.com/office/drawing/2014/main" id="{BA8C2200-B8F4-7A2E-4F97-B31B53D38A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921959" y="3082045"/>
            <a:ext cx="2262279" cy="1465065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1" descr="picture placeholder">
            <a:extLst>
              <a:ext uri="{FF2B5EF4-FFF2-40B4-BE49-F238E27FC236}">
                <a16:creationId xmlns:a16="http://schemas.microsoft.com/office/drawing/2014/main" id="{6290D66C-EBB5-C620-E71D-0FBB89C5576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21959" y="4721601"/>
            <a:ext cx="2262279" cy="213639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1" descr="picture placeholder">
            <a:extLst>
              <a:ext uri="{FF2B5EF4-FFF2-40B4-BE49-F238E27FC236}">
                <a16:creationId xmlns:a16="http://schemas.microsoft.com/office/drawing/2014/main" id="{4AAF9077-F4CB-6EB4-F15E-CA235E89EB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996534" y="335197"/>
            <a:ext cx="2301704" cy="259781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1" descr="picture placeholder">
            <a:extLst>
              <a:ext uri="{FF2B5EF4-FFF2-40B4-BE49-F238E27FC236}">
                <a16:creationId xmlns:a16="http://schemas.microsoft.com/office/drawing/2014/main" id="{720F3E71-0F7F-4FA9-5236-34EDD2EEC73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37475" y="3082045"/>
            <a:ext cx="4854525" cy="297847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584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8004" y="890011"/>
            <a:ext cx="10963996" cy="5170510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F9F0849-FB1F-B511-68E2-73CBF63D60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3196" y="649990"/>
            <a:ext cx="10126933" cy="425138"/>
          </a:xfrm>
        </p:spPr>
        <p:txBody>
          <a:bodyPr lIns="0" tIns="0" rIns="0" bIns="0" anchor="t"/>
          <a:lstStyle>
            <a:lvl1pPr algn="l">
              <a:lnSpc>
                <a:spcPct val="75000"/>
              </a:lnSpc>
              <a:defRPr sz="4800" b="0" i="0" spc="-15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927A013-657B-B1EA-05D7-FCFD2EA6E6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82406" y="5856042"/>
            <a:ext cx="10126918" cy="425138"/>
          </a:xfrm>
        </p:spPr>
        <p:txBody>
          <a:bodyPr lIns="0" tIns="0" rIns="0" bIns="0"/>
          <a:lstStyle>
            <a:lvl1pPr marL="0" indent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480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</a:defRPr>
            </a:lvl1pPr>
            <a:lvl2pPr marL="4572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2pPr>
            <a:lvl3pPr marL="9144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3pPr>
            <a:lvl4pPr marL="13716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4pPr>
            <a:lvl5pPr marL="18288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5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764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title, Picture,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84" y="890015"/>
            <a:ext cx="3091684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0826" y="1"/>
            <a:ext cx="4785234" cy="685800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1F475-EF10-D813-0860-75BE8B40BFC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36835" y="3429000"/>
            <a:ext cx="3439596" cy="434975"/>
          </a:xfrm>
        </p:spPr>
        <p:txBody>
          <a:bodyPr lIns="0" rIns="0"/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cap="all" baseline="0">
                <a:solidFill>
                  <a:schemeClr val="bg1"/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sz="1400"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sz="1400"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36834" y="4083247"/>
            <a:ext cx="3439598" cy="2040209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986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69581" y="2160494"/>
            <a:ext cx="6058564" cy="4697507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6150" y="596200"/>
            <a:ext cx="4758948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spc="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BEAF734-7706-B3C3-A222-4374E6E420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04041" y="900724"/>
            <a:ext cx="3439597" cy="2392155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5745" y="3292881"/>
            <a:ext cx="2967893" cy="2238343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7E41109A-8BEA-FEB0-7ED8-F6C1DB5D4BF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04041" y="5703628"/>
            <a:ext cx="3523517" cy="35542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j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953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7865" y="2565736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r>
              <a:rPr lang="en-US" dirty="0"/>
              <a:t>DIGITAL TIME CAPSULE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42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0" r:id="rId3"/>
    <p:sldLayoutId id="2147484211" r:id="rId4"/>
    <p:sldLayoutId id="2147484212" r:id="rId5"/>
    <p:sldLayoutId id="2147484200" r:id="rId6"/>
    <p:sldLayoutId id="2147484213" r:id="rId7"/>
    <p:sldLayoutId id="2147484214" r:id="rId8"/>
    <p:sldLayoutId id="2147484215" r:id="rId9"/>
    <p:sldLayoutId id="2147484216" r:id="rId10"/>
    <p:sldLayoutId id="2147484217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all" baseline="0">
          <a:ln w="3175" cmpd="sng"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1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30A01-D93D-8F12-EBCB-EFA04DB56D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02975" y="3086826"/>
            <a:ext cx="5667049" cy="2079978"/>
          </a:xfrm>
        </p:spPr>
        <p:txBody>
          <a:bodyPr/>
          <a:lstStyle/>
          <a:p>
            <a:pPr>
              <a:buSzPct val="114999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Specifications techniques du </a:t>
            </a:r>
            <a:r>
              <a:rPr lang="fr-FR" dirty="0">
                <a:solidFill>
                  <a:srgbClr val="FFFFFF"/>
                </a:solidFill>
                <a:ea typeface="+mn-lt"/>
                <a:cs typeface="+mn-lt"/>
              </a:rPr>
              <a:t>projet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.</a:t>
            </a:r>
          </a:p>
          <a:p>
            <a:pPr>
              <a:buSzPct val="114999"/>
            </a:pPr>
            <a:r>
              <a:rPr lang="en-US" dirty="0" err="1">
                <a:cs typeface="Mangal"/>
              </a:rPr>
              <a:t>Veille</a:t>
            </a:r>
            <a:r>
              <a:rPr lang="en-US" dirty="0">
                <a:cs typeface="Mangal"/>
              </a:rPr>
              <a:t>. </a:t>
            </a:r>
          </a:p>
          <a:p>
            <a:pPr>
              <a:buSzPct val="114999"/>
            </a:pPr>
            <a:r>
              <a:rPr lang="en-US" dirty="0">
                <a:cs typeface="Mangal"/>
              </a:rPr>
              <a:t>Planning de </a:t>
            </a:r>
            <a:r>
              <a:rPr lang="en-US" dirty="0" err="1">
                <a:cs typeface="Mangal"/>
              </a:rPr>
              <a:t>gantt</a:t>
            </a:r>
            <a:r>
              <a:rPr lang="en-US" dirty="0">
                <a:cs typeface="Mangal"/>
              </a:rPr>
              <a:t>.</a:t>
            </a:r>
          </a:p>
          <a:p>
            <a:pPr>
              <a:buSzPct val="114999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Tableau Kanban.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C670D-F077-3C94-D042-1AB9347AE8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2976" y="1793289"/>
            <a:ext cx="5658458" cy="1127125"/>
          </a:xfrm>
        </p:spPr>
        <p:txBody>
          <a:bodyPr/>
          <a:lstStyle/>
          <a:p>
            <a:r>
              <a:rPr lang="en-US" sz="1600" cap="none" dirty="0"/>
              <a:t>Gestion de </a:t>
            </a:r>
            <a:r>
              <a:rPr lang="en-US" sz="1600" cap="none" dirty="0" err="1"/>
              <a:t>projet</a:t>
            </a:r>
            <a:r>
              <a:rPr lang="en-US" sz="1600" cap="none" dirty="0"/>
              <a:t> </a:t>
            </a:r>
            <a:r>
              <a:rPr lang="en-US" sz="1600" cap="none" dirty="0">
                <a:solidFill>
                  <a:srgbClr val="FFFFFF"/>
                </a:solidFill>
                <a:ea typeface="+mn-lt"/>
                <a:cs typeface="+mn-lt"/>
              </a:rPr>
              <a:t>E-commerce.</a:t>
            </a:r>
            <a:endParaRPr lang="fr-FR" sz="1600" dirty="0" err="1">
              <a:solidFill>
                <a:srgbClr val="FFFFFF"/>
              </a:solidFill>
              <a:cs typeface="Mangal"/>
            </a:endParaRPr>
          </a:p>
        </p:txBody>
      </p:sp>
      <p:pic>
        <p:nvPicPr>
          <p:cNvPr id="5" name="Image 4" descr="Une image contenant Graphique, Police, graphisme, Caractère coloré&#10;&#10;Description générée automatiquement">
            <a:extLst>
              <a:ext uri="{FF2B5EF4-FFF2-40B4-BE49-F238E27FC236}">
                <a16:creationId xmlns:a16="http://schemas.microsoft.com/office/drawing/2014/main" id="{A78EBE23-2495-3952-41C0-F0A087193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734" y="1793372"/>
            <a:ext cx="280035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56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E35ECA-2B69-5213-DBE4-301EAB678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378" y="417575"/>
            <a:ext cx="10061455" cy="644653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  <a:ea typeface="+mj-lt"/>
                <a:cs typeface="+mj-lt"/>
              </a:rPr>
              <a:t>VI) Maintenance du site et futures mises à jour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B1D01BC7-1EB3-C278-E2F1-AB9493548D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54379" y="5116946"/>
            <a:ext cx="2031151" cy="225539"/>
          </a:xfrm>
        </p:spPr>
        <p:txBody>
          <a:bodyPr/>
          <a:lstStyle/>
          <a:p>
            <a:r>
              <a:rPr lang="en-US" dirty="0">
                <a:cs typeface="Mangal"/>
              </a:rPr>
              <a:t>Maintenance preventive</a:t>
            </a:r>
            <a:endParaRPr lang="fr-FR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C71906BF-DADF-2B62-E276-3CCE289AAD1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21340" y="5116948"/>
            <a:ext cx="2009170" cy="225536"/>
          </a:xfrm>
        </p:spPr>
        <p:txBody>
          <a:bodyPr/>
          <a:lstStyle/>
          <a:p>
            <a:r>
              <a:rPr lang="en-US" dirty="0">
                <a:cs typeface="Mangal"/>
              </a:rPr>
              <a:t>Maintenance corrective</a:t>
            </a:r>
            <a:endParaRPr lang="fr-FR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02F26385-8927-FE56-E8F5-A8FA26FC80F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511529" y="5116948"/>
            <a:ext cx="1921247" cy="225536"/>
          </a:xfrm>
        </p:spPr>
        <p:txBody>
          <a:bodyPr/>
          <a:lstStyle/>
          <a:p>
            <a:r>
              <a:rPr lang="en-US" dirty="0">
                <a:cs typeface="Mangal"/>
              </a:rPr>
              <a:t>Maintenance evolutive</a:t>
            </a:r>
            <a:endParaRPr lang="en-US" dirty="0" err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2A6005-AC60-8CAB-D35A-C3395096B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/>
          <a:p>
            <a:fld id="{330EA680-D336-4FF7-8B7A-9848BB0A1C3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Espace réservé pour une image  6" descr="Une image contenant cercle, vitesse, capture d’écran, Graphique&#10;&#10;Description générée automatiquement">
            <a:extLst>
              <a:ext uri="{FF2B5EF4-FFF2-40B4-BE49-F238E27FC236}">
                <a16:creationId xmlns:a16="http://schemas.microsoft.com/office/drawing/2014/main" id="{8C658059-EEF5-ED2B-3DC3-D5991435FE3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5653" b="5653"/>
          <a:stretch/>
        </p:blipFill>
        <p:spPr/>
      </p:pic>
      <p:pic>
        <p:nvPicPr>
          <p:cNvPr id="10" name="Espace réservé pour une image  9" descr="Une image contenant texte, logo, capture d’écran, Police&#10;&#10;Description générée automatiquement">
            <a:extLst>
              <a:ext uri="{FF2B5EF4-FFF2-40B4-BE49-F238E27FC236}">
                <a16:creationId xmlns:a16="http://schemas.microsoft.com/office/drawing/2014/main" id="{13E1CEFA-3F6B-DCAD-82EF-85E621D6EBF5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3"/>
          <a:srcRect l="15084" t="15944" r="17181" b="33969"/>
          <a:stretch/>
        </p:blipFill>
        <p:spPr>
          <a:xfrm>
            <a:off x="4254727" y="1958191"/>
            <a:ext cx="3343924" cy="2745106"/>
          </a:xfrm>
        </p:spPr>
      </p:pic>
      <p:pic>
        <p:nvPicPr>
          <p:cNvPr id="16" name="Espace réservé pour une image  15" descr="Une image contenant dessin humoristique, dessin, clipart, Graphique&#10;&#10;Description générée automatiquement">
            <a:extLst>
              <a:ext uri="{FF2B5EF4-FFF2-40B4-BE49-F238E27FC236}">
                <a16:creationId xmlns:a16="http://schemas.microsoft.com/office/drawing/2014/main" id="{FCD0E143-6B1C-9223-8ABE-DE167EBFC64C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/>
          <a:srcRect t="5653" b="5653"/>
          <a:stretch/>
        </p:blipFill>
        <p:spPr>
          <a:xfrm>
            <a:off x="7815467" y="1954306"/>
            <a:ext cx="3320694" cy="2754854"/>
          </a:xfrm>
        </p:spPr>
      </p:pic>
      <p:pic>
        <p:nvPicPr>
          <p:cNvPr id="3" name="Picture 2" descr="A black background with white text&#10;&#10;Description générée automatiquement">
            <a:extLst>
              <a:ext uri="{FF2B5EF4-FFF2-40B4-BE49-F238E27FC236}">
                <a16:creationId xmlns:a16="http://schemas.microsoft.com/office/drawing/2014/main" id="{326292E2-B45D-68BF-1839-E26A3B2742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5289" y="5342001"/>
            <a:ext cx="8697058" cy="15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22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3DD164-EB06-8890-DA14-DC67BF1B5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2084" y="1508082"/>
            <a:ext cx="4996684" cy="1320462"/>
          </a:xfrm>
        </p:spPr>
        <p:txBody>
          <a:bodyPr/>
          <a:lstStyle/>
          <a:p>
            <a:r>
              <a:rPr lang="en-US" dirty="0">
                <a:ea typeface="MS PMincho"/>
                <a:cs typeface="Mangal"/>
              </a:rPr>
              <a:t>Systeme   </a:t>
            </a:r>
            <a:br>
              <a:rPr lang="en-US" dirty="0">
                <a:ea typeface="MS PMincho"/>
                <a:cs typeface="Mangal"/>
              </a:rPr>
            </a:br>
            <a:r>
              <a:rPr lang="en-US" dirty="0">
                <a:ea typeface="MS PMincho"/>
                <a:cs typeface="Mangal"/>
              </a:rPr>
              <a:t> de veille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9B1301-B013-EF57-099A-47FB47E47D4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56968" y="2997200"/>
            <a:ext cx="3439596" cy="697441"/>
          </a:xfrm>
        </p:spPr>
        <p:txBody>
          <a:bodyPr/>
          <a:lstStyle/>
          <a:p>
            <a:pPr>
              <a:spcBef>
                <a:spcPts val="20"/>
              </a:spcBef>
            </a:pPr>
            <a:r>
              <a:rPr lang="en-US" dirty="0">
                <a:solidFill>
                  <a:schemeClr val="tx2">
                    <a:lumMod val="10000"/>
                    <a:lumOff val="90000"/>
                  </a:schemeClr>
                </a:solidFill>
                <a:latin typeface="Segoe UI"/>
                <a:cs typeface="Mangal"/>
              </a:rPr>
              <a:t>L’E-COMMERCE ET LA RÉGLEMENTATION</a:t>
            </a:r>
          </a:p>
          <a:p>
            <a:r>
              <a:rPr lang="en-US" dirty="0">
                <a:solidFill>
                  <a:schemeClr val="tx2">
                    <a:lumMod val="10000"/>
                    <a:lumOff val="90000"/>
                  </a:schemeClr>
                </a:solidFill>
                <a:latin typeface="Segoe UI"/>
                <a:cs typeface="Mangal"/>
              </a:rPr>
              <a:t> LES OUTILS ET LIBRAIRIES</a:t>
            </a:r>
            <a:endParaRPr lang="en-US" dirty="0">
              <a:solidFill>
                <a:schemeClr val="tx2">
                  <a:lumMod val="10000"/>
                  <a:lumOff val="90000"/>
                </a:schemeClr>
              </a:solidFill>
              <a:latin typeface="Segoe UI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8053CB4-86EF-FF02-4968-4CDF3FB79F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90501" y="4125580"/>
            <a:ext cx="6178239" cy="1244343"/>
          </a:xfrm>
        </p:spPr>
        <p:txBody>
          <a:bodyPr/>
          <a:lstStyle/>
          <a:p>
            <a:pPr>
              <a:buSzPct val="114999"/>
            </a:pPr>
            <a:r>
              <a:rPr lang="fr-FR" dirty="0">
                <a:solidFill>
                  <a:schemeClr val="accent5">
                    <a:lumMod val="20000"/>
                    <a:lumOff val="80000"/>
                  </a:schemeClr>
                </a:solidFill>
                <a:latin typeface="Segoe UI"/>
                <a:ea typeface="+mn-lt"/>
                <a:cs typeface="+mn-lt"/>
              </a:rPr>
              <a:t>Pourquoi un système de veille ;</a:t>
            </a:r>
          </a:p>
          <a:p>
            <a:pPr>
              <a:buSzPct val="114999"/>
            </a:pPr>
            <a:r>
              <a:rPr lang="fr-FR" dirty="0">
                <a:solidFill>
                  <a:schemeClr val="accent5">
                    <a:lumMod val="20000"/>
                    <a:lumOff val="80000"/>
                  </a:schemeClr>
                </a:solidFill>
                <a:latin typeface="Segoe UI"/>
                <a:ea typeface="+mn-lt"/>
                <a:cs typeface="+mn-lt"/>
              </a:rPr>
              <a:t>Comment les sources d'information ont été sélectionnées ;</a:t>
            </a:r>
            <a:endParaRPr lang="fr-FR" dirty="0">
              <a:solidFill>
                <a:schemeClr val="accent5">
                  <a:lumMod val="20000"/>
                  <a:lumOff val="80000"/>
                </a:schemeClr>
              </a:solidFill>
              <a:latin typeface="Segoe UI"/>
              <a:ea typeface="+mn-lt"/>
            </a:endParaRPr>
          </a:p>
          <a:p>
            <a:pPr>
              <a:buSzPct val="114999"/>
            </a:pPr>
            <a:r>
              <a:rPr lang="fr-FR" dirty="0">
                <a:solidFill>
                  <a:schemeClr val="accent5">
                    <a:lumMod val="20000"/>
                    <a:lumOff val="80000"/>
                  </a:schemeClr>
                </a:solidFill>
                <a:latin typeface="Segoe UI"/>
                <a:ea typeface="+mn-lt"/>
                <a:cs typeface="+mn-lt"/>
              </a:rPr>
              <a:t>Comment les informations sont classées ;</a:t>
            </a:r>
            <a:endParaRPr lang="fr-FR" dirty="0">
              <a:solidFill>
                <a:schemeClr val="accent5">
                  <a:lumMod val="20000"/>
                  <a:lumOff val="80000"/>
                </a:schemeClr>
              </a:solidFill>
              <a:latin typeface="Segoe UI"/>
            </a:endParaRPr>
          </a:p>
          <a:p>
            <a:pPr>
              <a:buSzPct val="114999"/>
            </a:pPr>
            <a:r>
              <a:rPr lang="fr-FR" dirty="0">
                <a:solidFill>
                  <a:schemeClr val="accent5">
                    <a:lumMod val="20000"/>
                    <a:lumOff val="80000"/>
                  </a:schemeClr>
                </a:solidFill>
                <a:latin typeface="Segoe UI"/>
                <a:cs typeface="Mangal"/>
              </a:rPr>
              <a:t>Ce qu'un utilisateur du système va recevoir, où, quand, à quelle fréquence.</a:t>
            </a:r>
            <a:endParaRPr lang="fr-FR" dirty="0">
              <a:solidFill>
                <a:schemeClr val="accent5">
                  <a:lumMod val="20000"/>
                  <a:lumOff val="80000"/>
                </a:schemeClr>
              </a:solidFill>
              <a:latin typeface="Segoe UI"/>
            </a:endParaRPr>
          </a:p>
          <a:p>
            <a:pPr>
              <a:buSzPct val="114999"/>
            </a:pPr>
            <a:endParaRPr lang="en-US" dirty="0"/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720DC6-C0DE-14D5-81B7-C213DFFB2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/>
          <a:p>
            <a:fld id="{330EA680-D336-4FF7-8B7A-9848BB0A1C3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" name="Image 9" descr="Une image contenant texte, capture d’écran, Police, Graphique&#10;&#10;Description générée automatiquement">
            <a:extLst>
              <a:ext uri="{FF2B5EF4-FFF2-40B4-BE49-F238E27FC236}">
                <a16:creationId xmlns:a16="http://schemas.microsoft.com/office/drawing/2014/main" id="{17872C51-2F04-EF61-F071-EDB8FC59A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77005"/>
            <a:ext cx="5105400" cy="2651657"/>
          </a:xfrm>
          <a:prstGeom prst="rect">
            <a:avLst/>
          </a:prstGeom>
        </p:spPr>
      </p:pic>
      <p:pic>
        <p:nvPicPr>
          <p:cNvPr id="4" name="Image 3" descr="Une image contenant texte, capture d’écran, logiciel, Police&#10;&#10;Description générée automatiquement">
            <a:extLst>
              <a:ext uri="{FF2B5EF4-FFF2-40B4-BE49-F238E27FC236}">
                <a16:creationId xmlns:a16="http://schemas.microsoft.com/office/drawing/2014/main" id="{0DC06C61-86F0-9B84-7A03-1D7721F5D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758" y="3799742"/>
            <a:ext cx="2469906" cy="2453054"/>
          </a:xfrm>
          <a:prstGeom prst="rect">
            <a:avLst/>
          </a:prstGeom>
        </p:spPr>
      </p:pic>
      <p:pic>
        <p:nvPicPr>
          <p:cNvPr id="3" name="Picture 2" descr="A green logo with a black background&#10;&#10;Description générée automatiquement">
            <a:extLst>
              <a:ext uri="{FF2B5EF4-FFF2-40B4-BE49-F238E27FC236}">
                <a16:creationId xmlns:a16="http://schemas.microsoft.com/office/drawing/2014/main" id="{9230DA19-5136-C1D1-20C9-FD82BA5A0C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635" y="5471547"/>
            <a:ext cx="4183673" cy="138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476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8A19C7-2D84-854E-E6D1-A6E7DC27E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039" y="6172350"/>
            <a:ext cx="10126933" cy="425138"/>
          </a:xfrm>
        </p:spPr>
        <p:txBody>
          <a:bodyPr/>
          <a:lstStyle/>
          <a:p>
            <a:r>
              <a:rPr lang="en-US" dirty="0">
                <a:ea typeface="MS PMincho"/>
                <a:cs typeface="Mangal"/>
              </a:rPr>
              <a:t>Planning de </a:t>
            </a:r>
            <a:r>
              <a:rPr lang="en-US" dirty="0" err="1">
                <a:ea typeface="MS PMincho"/>
                <a:cs typeface="Mangal"/>
              </a:rPr>
              <a:t>gantt</a:t>
            </a:r>
            <a:endParaRPr lang="fr-FR" dirty="0" err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7EE459-5863-2A86-B3D7-6665F41E0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457448"/>
            <a:ext cx="720499" cy="279400"/>
          </a:xfrm>
        </p:spPr>
        <p:txBody>
          <a:bodyPr/>
          <a:lstStyle/>
          <a:p>
            <a:fld id="{330EA680-D336-4FF7-8B7A-9848BB0A1C3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 descr="A screenshot of a computer&#10;&#10;Description générée automatiquement">
            <a:extLst>
              <a:ext uri="{FF2B5EF4-FFF2-40B4-BE49-F238E27FC236}">
                <a16:creationId xmlns:a16="http://schemas.microsoft.com/office/drawing/2014/main" id="{959F9E92-1724-A978-58D9-8964FF44C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3433" y="0"/>
            <a:ext cx="411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32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0C2A9D-C7EB-4CEC-E3F9-F9BB96258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/>
          <a:p>
            <a:fld id="{330EA680-D336-4FF7-8B7A-9848BB0A1C32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 descr="A screenshot of a computer&#10;&#10;Description générée automatiquement">
            <a:extLst>
              <a:ext uri="{FF2B5EF4-FFF2-40B4-BE49-F238E27FC236}">
                <a16:creationId xmlns:a16="http://schemas.microsoft.com/office/drawing/2014/main" id="{7AF4B90E-4021-DADD-1C37-4EE5B0B65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741" y="0"/>
            <a:ext cx="411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422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30A01-D93D-8F12-EBCB-EFA04DB56D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1994" y="2713152"/>
            <a:ext cx="5667049" cy="1618383"/>
          </a:xfrm>
        </p:spPr>
        <p:txBody>
          <a:bodyPr/>
          <a:lstStyle/>
          <a:p>
            <a:pPr>
              <a:buSzPct val="114999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Specifications techniques du </a:t>
            </a:r>
            <a:r>
              <a:rPr lang="fr-FR" dirty="0">
                <a:solidFill>
                  <a:srgbClr val="FFFFFF"/>
                </a:solidFill>
                <a:ea typeface="+mn-lt"/>
                <a:cs typeface="+mn-lt"/>
              </a:rPr>
              <a:t>projet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.</a:t>
            </a:r>
          </a:p>
          <a:p>
            <a:pPr>
              <a:buSzPct val="114999"/>
            </a:pPr>
            <a:r>
              <a:rPr lang="en-US" err="1">
                <a:cs typeface="Mangal"/>
              </a:rPr>
              <a:t>Veille</a:t>
            </a:r>
            <a:r>
              <a:rPr lang="en-US" dirty="0">
                <a:cs typeface="Mangal"/>
              </a:rPr>
              <a:t>. </a:t>
            </a:r>
          </a:p>
          <a:p>
            <a:pPr>
              <a:buSzPct val="114999"/>
            </a:pPr>
            <a:r>
              <a:rPr lang="en-US" dirty="0">
                <a:cs typeface="Mangal"/>
              </a:rPr>
              <a:t>Planning de </a:t>
            </a:r>
            <a:r>
              <a:rPr lang="en-US" err="1">
                <a:cs typeface="Mangal"/>
              </a:rPr>
              <a:t>gantt</a:t>
            </a:r>
            <a:r>
              <a:rPr lang="en-US" dirty="0">
                <a:cs typeface="Mangal"/>
              </a:rPr>
              <a:t>.</a:t>
            </a:r>
          </a:p>
          <a:p>
            <a:pPr>
              <a:buSzPct val="114999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Tableau Kanban.</a:t>
            </a:r>
            <a:endParaRPr lang="en-US" dirty="0">
              <a:solidFill>
                <a:srgbClr val="FFFFFF"/>
              </a:solidFill>
              <a:cs typeface="Mang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C670D-F077-3C94-D042-1AB9347AE8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2976" y="1742001"/>
            <a:ext cx="5665784" cy="431067"/>
          </a:xfrm>
        </p:spPr>
        <p:txBody>
          <a:bodyPr/>
          <a:lstStyle/>
          <a:p>
            <a:r>
              <a:rPr lang="en-US" sz="1600" cap="none" dirty="0"/>
              <a:t>Gestion de </a:t>
            </a:r>
            <a:r>
              <a:rPr lang="en-US" sz="1600" cap="none" dirty="0" err="1"/>
              <a:t>projet</a:t>
            </a:r>
            <a:r>
              <a:rPr lang="en-US" sz="1600" cap="none" dirty="0"/>
              <a:t> </a:t>
            </a:r>
            <a:r>
              <a:rPr lang="en-US" sz="1600" cap="none" dirty="0">
                <a:solidFill>
                  <a:srgbClr val="FFFFFF"/>
                </a:solidFill>
                <a:ea typeface="+mn-lt"/>
                <a:cs typeface="+mn-lt"/>
              </a:rPr>
              <a:t>E-commerce.</a:t>
            </a:r>
            <a:endParaRPr lang="fr-FR" sz="1600" dirty="0" err="1">
              <a:solidFill>
                <a:srgbClr val="FFFFFF"/>
              </a:solidFill>
              <a:cs typeface="Mangal"/>
            </a:endParaRPr>
          </a:p>
        </p:txBody>
      </p:sp>
      <p:pic>
        <p:nvPicPr>
          <p:cNvPr id="5" name="Image 4" descr="Une image contenant Graphique, Police, graphisme, Caractère coloré&#10;&#10;Description générée automatiquement">
            <a:extLst>
              <a:ext uri="{FF2B5EF4-FFF2-40B4-BE49-F238E27FC236}">
                <a16:creationId xmlns:a16="http://schemas.microsoft.com/office/drawing/2014/main" id="{A78EBE23-2495-3952-41C0-F0A087193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734" y="1793372"/>
            <a:ext cx="2800350" cy="76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FF2FCB-E57A-C8AD-2E61-CE207D32DA93}"/>
              </a:ext>
            </a:extLst>
          </p:cNvPr>
          <p:cNvSpPr txBox="1"/>
          <p:nvPr/>
        </p:nvSpPr>
        <p:spPr>
          <a:xfrm>
            <a:off x="232998" y="2965939"/>
            <a:ext cx="479473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err="1">
                <a:solidFill>
                  <a:schemeClr val="bg1"/>
                </a:solidFill>
              </a:rPr>
              <a:t>Emoving</a:t>
            </a:r>
            <a:r>
              <a:rPr lang="en-US" sz="1400" dirty="0">
                <a:solidFill>
                  <a:schemeClr val="bg1"/>
                </a:solidFill>
              </a:rPr>
              <a:t> doit </a:t>
            </a:r>
            <a:r>
              <a:rPr lang="en-US" sz="1400" err="1">
                <a:solidFill>
                  <a:schemeClr val="bg1"/>
                </a:solidFill>
              </a:rPr>
              <a:t>en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err="1">
                <a:solidFill>
                  <a:schemeClr val="bg1"/>
                </a:solidFill>
              </a:rPr>
              <a:t>priorité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err="1">
                <a:solidFill>
                  <a:schemeClr val="bg1"/>
                </a:solidFill>
              </a:rPr>
              <a:t>développer</a:t>
            </a:r>
            <a:r>
              <a:rPr lang="en-US" sz="1400" dirty="0">
                <a:solidFill>
                  <a:schemeClr val="bg1"/>
                </a:solidFill>
              </a:rPr>
              <a:t> le </a:t>
            </a:r>
            <a:r>
              <a:rPr lang="en-US" sz="1400" err="1">
                <a:solidFill>
                  <a:schemeClr val="bg1"/>
                </a:solidFill>
              </a:rPr>
              <a:t>côté</a:t>
            </a:r>
            <a:r>
              <a:rPr lang="en-US" sz="1400" dirty="0">
                <a:solidFill>
                  <a:schemeClr val="bg1"/>
                </a:solidFill>
              </a:rPr>
              <a:t> e-commerce de son site internet, </a:t>
            </a:r>
            <a:r>
              <a:rPr lang="en-US" sz="1400" err="1">
                <a:solidFill>
                  <a:schemeClr val="bg1"/>
                </a:solidFill>
              </a:rPr>
              <a:t>en</a:t>
            </a:r>
            <a:r>
              <a:rPr lang="en-US" sz="1400" dirty="0">
                <a:solidFill>
                  <a:schemeClr val="bg1"/>
                </a:solidFill>
              </a:rPr>
              <a:t> y </a:t>
            </a:r>
            <a:r>
              <a:rPr lang="en-US" sz="1400" err="1">
                <a:solidFill>
                  <a:schemeClr val="bg1"/>
                </a:solidFill>
              </a:rPr>
              <a:t>ajoutant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err="1">
                <a:solidFill>
                  <a:schemeClr val="bg1"/>
                </a:solidFill>
              </a:rPr>
              <a:t>une</a:t>
            </a:r>
            <a:r>
              <a:rPr lang="en-US" sz="1400" dirty="0">
                <a:solidFill>
                  <a:schemeClr val="bg1"/>
                </a:solidFill>
              </a:rPr>
              <a:t> boutique </a:t>
            </a:r>
            <a:r>
              <a:rPr lang="en-US" sz="1400" err="1">
                <a:solidFill>
                  <a:schemeClr val="bg1"/>
                </a:solidFill>
              </a:rPr>
              <a:t>en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err="1">
                <a:solidFill>
                  <a:schemeClr val="bg1"/>
                </a:solidFill>
              </a:rPr>
              <a:t>ligne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  <a:endParaRPr lang="en-US" sz="1400">
              <a:solidFill>
                <a:schemeClr val="bg1"/>
              </a:solidFill>
              <a:cs typeface="Mang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AF8C73-4693-6735-E3A7-0775A480A15D}"/>
              </a:ext>
            </a:extLst>
          </p:cNvPr>
          <p:cNvSpPr txBox="1"/>
          <p:nvPr/>
        </p:nvSpPr>
        <p:spPr>
          <a:xfrm>
            <a:off x="-1466" y="25556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Inter"/>
                <a:cs typeface="Mangal"/>
              </a:rPr>
              <a:t>Objectif: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957157-ADE7-605F-B553-E0CAEBD050BE}"/>
              </a:ext>
            </a:extLst>
          </p:cNvPr>
          <p:cNvSpPr txBox="1"/>
          <p:nvPr/>
        </p:nvSpPr>
        <p:spPr>
          <a:xfrm>
            <a:off x="101110" y="394041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Inter"/>
                <a:cs typeface="Mangal"/>
              </a:rPr>
              <a:t>Equipe: 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A42532-FD31-4EC9-9690-0DA1776114D4}"/>
              </a:ext>
            </a:extLst>
          </p:cNvPr>
          <p:cNvSpPr txBox="1"/>
          <p:nvPr/>
        </p:nvSpPr>
        <p:spPr>
          <a:xfrm>
            <a:off x="232998" y="4453304"/>
            <a:ext cx="4755353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-Chef de </a:t>
            </a:r>
            <a:r>
              <a:rPr lang="en-US" sz="1400" dirty="0" err="1">
                <a:solidFill>
                  <a:srgbClr val="FFFFFF"/>
                </a:solidFill>
                <a:ea typeface="+mn-lt"/>
                <a:cs typeface="+mn-lt"/>
              </a:rPr>
              <a:t>projet</a:t>
            </a: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 :  Grimaud Axel.</a:t>
            </a:r>
          </a:p>
          <a:p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-Dev 1         :  </a:t>
            </a:r>
            <a:r>
              <a:rPr lang="en-US" sz="1400" dirty="0" err="1">
                <a:solidFill>
                  <a:srgbClr val="FFFFFF"/>
                </a:solidFill>
                <a:ea typeface="+mn-lt"/>
                <a:cs typeface="+mn-lt"/>
              </a:rPr>
              <a:t>Kawagushi</a:t>
            </a: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 Nanami.</a:t>
            </a:r>
          </a:p>
          <a:p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-Dev 2         :  Ernest Clements.</a:t>
            </a:r>
            <a:endParaRPr lang="en-US" sz="1400" dirty="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-</a:t>
            </a:r>
            <a:r>
              <a:rPr lang="en-US" sz="1400" dirty="0" err="1">
                <a:solidFill>
                  <a:srgbClr val="FFFFFF"/>
                </a:solidFill>
                <a:ea typeface="+mn-lt"/>
                <a:cs typeface="+mn-lt"/>
              </a:rPr>
              <a:t>Ux</a:t>
            </a: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 designer  :   Dubois Margaux.</a:t>
            </a:r>
          </a:p>
          <a:p>
            <a:r>
              <a:rPr lang="fr-FR" sz="1400" dirty="0">
                <a:solidFill>
                  <a:srgbClr val="FFFFFF"/>
                </a:solidFill>
                <a:ea typeface="+mn-lt"/>
                <a:cs typeface="+mn-lt"/>
              </a:rPr>
              <a:t>-Graphiste      :  </a:t>
            </a:r>
            <a:r>
              <a:rPr lang="fr-FR" sz="1400" dirty="0" err="1">
                <a:solidFill>
                  <a:srgbClr val="FFFFFF"/>
                </a:solidFill>
                <a:ea typeface="+mn-lt"/>
                <a:cs typeface="+mn-lt"/>
              </a:rPr>
              <a:t>Tekin</a:t>
            </a:r>
            <a:r>
              <a:rPr lang="fr-FR" sz="1400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fr-FR" sz="1400" dirty="0" err="1">
                <a:solidFill>
                  <a:srgbClr val="FFFFFF"/>
                </a:solidFill>
                <a:ea typeface="+mn-lt"/>
                <a:cs typeface="+mn-lt"/>
              </a:rPr>
              <a:t>Yasemin</a:t>
            </a:r>
            <a:r>
              <a:rPr lang="fr-FR" sz="1400" dirty="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n-US" sz="1400" dirty="0" err="1">
              <a:ea typeface="+mn-lt"/>
              <a:cs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33C1DE-8203-600B-6966-6284158537D2}"/>
              </a:ext>
            </a:extLst>
          </p:cNvPr>
          <p:cNvSpPr txBox="1"/>
          <p:nvPr/>
        </p:nvSpPr>
        <p:spPr>
          <a:xfrm>
            <a:off x="5501052" y="218928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Inter"/>
                <a:cs typeface="Mangal"/>
              </a:rPr>
              <a:t>Document: 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2D812E-DFCF-D4A7-54FA-20B56051E5DE}"/>
              </a:ext>
            </a:extLst>
          </p:cNvPr>
          <p:cNvSpPr txBox="1"/>
          <p:nvPr/>
        </p:nvSpPr>
        <p:spPr>
          <a:xfrm>
            <a:off x="5501052" y="44533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Inter"/>
                <a:cs typeface="Mangal"/>
              </a:rPr>
              <a:t>Statistique</a:t>
            </a:r>
            <a:r>
              <a:rPr lang="en-US" dirty="0">
                <a:solidFill>
                  <a:schemeClr val="bg1"/>
                </a:solidFill>
                <a:latin typeface="Inter"/>
                <a:cs typeface="Mangal"/>
              </a:rPr>
              <a:t>: 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931379-775B-C942-99DA-EDAE717C242B}"/>
              </a:ext>
            </a:extLst>
          </p:cNvPr>
          <p:cNvSpPr txBox="1"/>
          <p:nvPr/>
        </p:nvSpPr>
        <p:spPr>
          <a:xfrm>
            <a:off x="5860074" y="5039457"/>
            <a:ext cx="475535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400" dirty="0">
                <a:solidFill>
                  <a:srgbClr val="FFFFFF"/>
                </a:solidFill>
                <a:ea typeface="+mn-lt"/>
                <a:cs typeface="+mn-lt"/>
              </a:rPr>
              <a:t>25 tache répartie sur 1.5 mois cumulant 49.5 jours.</a:t>
            </a:r>
          </a:p>
          <a:p>
            <a:endParaRPr lang="fr-FR" sz="1400" dirty="0">
              <a:solidFill>
                <a:srgbClr val="FFFFFF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9481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D372337-7561-0F11-29D8-2C27F3701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32" y="608075"/>
            <a:ext cx="10061455" cy="644653"/>
          </a:xfrm>
        </p:spPr>
        <p:txBody>
          <a:bodyPr/>
          <a:lstStyle/>
          <a:p>
            <a:r>
              <a:rPr lang="en-US" dirty="0" err="1">
                <a:solidFill>
                  <a:srgbClr val="FFFFFF"/>
                </a:solidFill>
                <a:ea typeface="+mj-lt"/>
                <a:cs typeface="+mj-lt"/>
              </a:rPr>
              <a:t>spécifications</a:t>
            </a:r>
            <a:r>
              <a:rPr lang="en-US" dirty="0">
                <a:solidFill>
                  <a:srgbClr val="FFFFFF"/>
                </a:solidFill>
                <a:ea typeface="+mj-lt"/>
                <a:cs typeface="+mj-lt"/>
              </a:rPr>
              <a:t> techniques</a:t>
            </a:r>
            <a:endParaRPr lang="fr-F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163791-3D3E-79D2-1B1E-FB0CA331C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/>
          <a:p>
            <a:fld id="{330EA680-D336-4FF7-8B7A-9848BB0A1C3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E1E6071F-B23F-D382-E4BF-64EA48C405CC}"/>
              </a:ext>
            </a:extLst>
          </p:cNvPr>
          <p:cNvSpPr txBox="1"/>
          <p:nvPr/>
        </p:nvSpPr>
        <p:spPr>
          <a:xfrm>
            <a:off x="1097445" y="1602684"/>
            <a:ext cx="887067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>
                <a:solidFill>
                  <a:schemeClr val="bg1"/>
                </a:solidFill>
                <a:ea typeface="+mn-lt"/>
                <a:cs typeface="+mn-lt"/>
              </a:rPr>
              <a:t>I) Choix technologique.</a:t>
            </a:r>
            <a:endParaRPr lang="fr-FR" dirty="0" err="1">
              <a:solidFill>
                <a:schemeClr val="bg1"/>
              </a:solidFill>
              <a:ea typeface="+mn-lt"/>
              <a:cs typeface="+mn-lt"/>
            </a:endParaRPr>
          </a:p>
          <a:p>
            <a:endParaRPr lang="fr-FR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fr-FR" dirty="0">
                <a:solidFill>
                  <a:schemeClr val="bg1"/>
                </a:solidFill>
                <a:ea typeface="+mn-lt"/>
                <a:cs typeface="+mn-lt"/>
              </a:rPr>
              <a:t>● État des lieux des besoins fonctionnels et de leurs solutions techniques.</a:t>
            </a:r>
            <a:endParaRPr lang="fr-FR" dirty="0">
              <a:solidFill>
                <a:schemeClr val="bg1"/>
              </a:solidFill>
              <a:cs typeface="Mangal"/>
            </a:endParaRPr>
          </a:p>
        </p:txBody>
      </p:sp>
      <p:pic>
        <p:nvPicPr>
          <p:cNvPr id="4" name="Image 3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694F9D53-87ED-1BB0-7C07-647D6E68B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039" y="2675801"/>
            <a:ext cx="10067191" cy="222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40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C2E73-ACB6-A615-9385-F86BADB0B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32" y="358960"/>
            <a:ext cx="10061455" cy="893768"/>
          </a:xfrm>
        </p:spPr>
        <p:txBody>
          <a:bodyPr/>
          <a:lstStyle/>
          <a:p>
            <a:pPr algn="ctr"/>
            <a:r>
              <a:rPr lang="en-US" dirty="0">
                <a:ea typeface="+mj-lt"/>
                <a:cs typeface="+mj-lt"/>
              </a:rPr>
              <a:t>SPÉCIFICATIONS TECHNIQUES</a:t>
            </a:r>
            <a:endParaRPr lang="en-US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B31D6B-9CF7-B9A2-4C29-A3613ED73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1" name="Picture 10" descr="A black grid with white text&#10;&#10;Description générée automatiquement">
            <a:extLst>
              <a:ext uri="{FF2B5EF4-FFF2-40B4-BE49-F238E27FC236}">
                <a16:creationId xmlns:a16="http://schemas.microsoft.com/office/drawing/2014/main" id="{78CB024D-3535-359D-4CC7-ED1B14CE2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684" y="1340827"/>
            <a:ext cx="8345307" cy="529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C2E73-ACB6-A615-9385-F86BADB0B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32" y="358960"/>
            <a:ext cx="10061455" cy="893768"/>
          </a:xfrm>
        </p:spPr>
        <p:txBody>
          <a:bodyPr/>
          <a:lstStyle/>
          <a:p>
            <a:pPr algn="ctr"/>
            <a:r>
              <a:rPr lang="en-US" dirty="0">
                <a:ea typeface="+mj-lt"/>
                <a:cs typeface="+mj-lt"/>
              </a:rPr>
              <a:t>SPÉCIFICATIONS TECHNIQUES</a:t>
            </a:r>
            <a:endParaRPr lang="en-US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B31D6B-9CF7-B9A2-4C29-A3613ED73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 descr="A black grid with white text&#10;&#10;Description générée automatiquement">
            <a:extLst>
              <a:ext uri="{FF2B5EF4-FFF2-40B4-BE49-F238E27FC236}">
                <a16:creationId xmlns:a16="http://schemas.microsoft.com/office/drawing/2014/main" id="{BF749FB2-4ACD-B2D1-F251-A20945252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986" y="1091711"/>
            <a:ext cx="80167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538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C2E73-ACB6-A615-9385-F86BADB0B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32" y="358960"/>
            <a:ext cx="10061455" cy="893768"/>
          </a:xfrm>
        </p:spPr>
        <p:txBody>
          <a:bodyPr/>
          <a:lstStyle/>
          <a:p>
            <a:pPr algn="ctr"/>
            <a:r>
              <a:rPr lang="en-US" dirty="0">
                <a:ea typeface="+mj-lt"/>
                <a:cs typeface="+mj-lt"/>
              </a:rPr>
              <a:t>SPÉCIFICATIONS TECHNIQUES</a:t>
            </a:r>
            <a:endParaRPr lang="en-US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B31D6B-9CF7-B9A2-4C29-A3613ED73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" name="Picture 3" descr="A black grid with white text&#10;&#10;Description générée automatiquement">
            <a:extLst>
              <a:ext uri="{FF2B5EF4-FFF2-40B4-BE49-F238E27FC236}">
                <a16:creationId xmlns:a16="http://schemas.microsoft.com/office/drawing/2014/main" id="{4E0EE87E-69D2-0F41-F152-208886EFB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648" y="1062404"/>
            <a:ext cx="7364702" cy="571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554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F5E16D3-4028-AA0C-A7D9-8AB40A055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2084" y="890015"/>
            <a:ext cx="4474879" cy="1938529"/>
          </a:xfrm>
        </p:spPr>
        <p:txBody>
          <a:bodyPr/>
          <a:lstStyle/>
          <a:p>
            <a:r>
              <a:rPr lang="en-US" dirty="0">
                <a:ea typeface="MS PMincho"/>
                <a:cs typeface="Mangal"/>
              </a:rPr>
              <a:t>    Domaine </a:t>
            </a:r>
            <a:br>
              <a:rPr lang="en-US" dirty="0">
                <a:ea typeface="MS PMincho"/>
                <a:cs typeface="Mangal"/>
              </a:rPr>
            </a:br>
            <a:r>
              <a:rPr lang="en-US" dirty="0">
                <a:ea typeface="MS PMincho"/>
                <a:cs typeface="Mangal"/>
              </a:rPr>
              <a:t>        &amp; hebergement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0139FC-6BF8-0C24-E11A-B01D1A7DD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/>
          <a:p>
            <a:fld id="{330EA680-D336-4FF7-8B7A-9848BB0A1C3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E1EAF84-AD90-DC80-A89B-97315CCA912B}"/>
              </a:ext>
            </a:extLst>
          </p:cNvPr>
          <p:cNvSpPr txBox="1"/>
          <p:nvPr/>
        </p:nvSpPr>
        <p:spPr>
          <a:xfrm>
            <a:off x="240195" y="3654223"/>
            <a:ext cx="88706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>
                <a:solidFill>
                  <a:srgbClr val="FFFFFF"/>
                </a:solidFill>
                <a:ea typeface="+mn-lt"/>
                <a:cs typeface="+mn-lt"/>
              </a:rPr>
              <a:t>II) Préconisations concernant le domaine et l’hébergement</a:t>
            </a:r>
          </a:p>
        </p:txBody>
      </p:sp>
      <p:pic>
        <p:nvPicPr>
          <p:cNvPr id="6" name="Picture 5" descr="A screenshot of a computer&#10;&#10;Description générée automatiquement">
            <a:extLst>
              <a:ext uri="{FF2B5EF4-FFF2-40B4-BE49-F238E27FC236}">
                <a16:creationId xmlns:a16="http://schemas.microsoft.com/office/drawing/2014/main" id="{C1BACD00-9862-D977-558E-9BDE6AC35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09" y="4021015"/>
            <a:ext cx="9439275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52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4BAB316-31AE-96FE-7566-0845D070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075" y="560048"/>
            <a:ext cx="4622471" cy="2384319"/>
          </a:xfrm>
        </p:spPr>
        <p:txBody>
          <a:bodyPr/>
          <a:lstStyle/>
          <a:p>
            <a:r>
              <a:rPr lang="fr-FR" sz="4400" dirty="0">
                <a:ea typeface="MS PMincho"/>
                <a:cs typeface="Mangal"/>
              </a:rPr>
              <a:t>Les navigateurs les plus </a:t>
            </a:r>
            <a:br>
              <a:rPr lang="fr-FR" sz="4400" dirty="0">
                <a:ea typeface="MS PMincho"/>
                <a:cs typeface="Mangal"/>
              </a:rPr>
            </a:br>
            <a:r>
              <a:rPr lang="fr-FR" sz="4400" dirty="0">
                <a:ea typeface="MS PMincho"/>
                <a:cs typeface="Mangal"/>
              </a:rPr>
              <a:t>utilisé en 2024</a:t>
            </a:r>
            <a:endParaRPr lang="fr-FR" sz="44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0D8B04B-B080-1FDB-FA5B-17764C295FF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79076" y="3089598"/>
            <a:ext cx="3577916" cy="493776"/>
          </a:xfrm>
        </p:spPr>
        <p:txBody>
          <a:bodyPr/>
          <a:lstStyle/>
          <a:p>
            <a:r>
              <a:rPr lang="fr-FR" cap="none" dirty="0">
                <a:cs typeface="Mangal"/>
              </a:rPr>
              <a:t>90% du marché réparti sur 3 navigateur</a:t>
            </a:r>
            <a:endParaRPr lang="fr-FR" cap="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6379FE-9A7A-AA90-9416-524019B63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/>
          <a:p>
            <a:fld id="{330EA680-D336-4FF7-8B7A-9848BB0A1C3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Image 2" descr="Une image contenant texte, Police, capture d’écran, ligne&#10;&#10;Description générée automatiquement">
            <a:extLst>
              <a:ext uri="{FF2B5EF4-FFF2-40B4-BE49-F238E27FC236}">
                <a16:creationId xmlns:a16="http://schemas.microsoft.com/office/drawing/2014/main" id="{E95D6526-A157-8523-3B8F-CFAEF236F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3925"/>
            <a:ext cx="11649808" cy="129772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0FD4A74-2BBE-5431-4675-B1307BCAE4CB}"/>
              </a:ext>
            </a:extLst>
          </p:cNvPr>
          <p:cNvSpPr txBox="1"/>
          <p:nvPr/>
        </p:nvSpPr>
        <p:spPr>
          <a:xfrm>
            <a:off x="6094535" y="1573823"/>
            <a:ext cx="47727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>
                <a:solidFill>
                  <a:schemeClr val="bg1"/>
                </a:solidFill>
                <a:ea typeface="+mn-lt"/>
                <a:cs typeface="+mn-lt"/>
              </a:rPr>
              <a:t>III) Accessibilité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9" name="Image 8" descr="Une image contenant texte, Police, capture d’écran&#10;&#10;Description générée automatiquement">
            <a:extLst>
              <a:ext uri="{FF2B5EF4-FFF2-40B4-BE49-F238E27FC236}">
                <a16:creationId xmlns:a16="http://schemas.microsoft.com/office/drawing/2014/main" id="{5A162A65-006E-706A-0BBD-7F6CC7F6B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3" y="2087033"/>
            <a:ext cx="5523441" cy="56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69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06F120DD-1D35-81D2-0A23-036326055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198" y="882339"/>
            <a:ext cx="6382103" cy="828606"/>
          </a:xfrm>
        </p:spPr>
        <p:txBody>
          <a:bodyPr/>
          <a:lstStyle/>
          <a:p>
            <a:pPr algn="ctr"/>
            <a:r>
              <a:rPr lang="en-US" dirty="0">
                <a:ea typeface="MS PMincho"/>
                <a:cs typeface="Mangal"/>
              </a:rPr>
              <a:t>Les services tiers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C000D14-0078-1084-4080-4C7AAF3FBD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42130" y="3075681"/>
            <a:ext cx="3164764" cy="137639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149A69-049B-838C-C4E1-02F230BCE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/>
          <a:p>
            <a:fld id="{330EA680-D336-4FF7-8B7A-9848BB0A1C3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Image 2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2AE1B013-20A9-F97D-5FF8-6E012EECA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74211"/>
            <a:ext cx="10515600" cy="259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75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131FF3E-8B83-45E5-7D13-8E68E49A8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3599" y="247339"/>
            <a:ext cx="4451701" cy="870941"/>
          </a:xfrm>
        </p:spPr>
        <p:txBody>
          <a:bodyPr/>
          <a:lstStyle/>
          <a:p>
            <a:br>
              <a:rPr lang="fr-FR" dirty="0">
                <a:solidFill>
                  <a:srgbClr val="FFFFFF"/>
                </a:solidFill>
                <a:ea typeface="+mj-lt"/>
                <a:cs typeface="+mj-lt"/>
              </a:rPr>
            </a:br>
            <a:r>
              <a:rPr lang="fr-FR" sz="3200" dirty="0">
                <a:solidFill>
                  <a:srgbClr val="FFFFFF"/>
                </a:solidFill>
                <a:ea typeface="+mj-lt"/>
                <a:cs typeface="+mj-lt"/>
              </a:rPr>
              <a:t>Recommandations en termes de Sécurité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2AC724-E220-9B34-1FFB-2EBD1C37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/>
          <a:p>
            <a:fld id="{330EA680-D336-4FF7-8B7A-9848BB0A1C32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Espace réservé pour une image  6" descr="Sécuriser WordPress : mettre à jour WordPress">
            <a:extLst>
              <a:ext uri="{FF2B5EF4-FFF2-40B4-BE49-F238E27FC236}">
                <a16:creationId xmlns:a16="http://schemas.microsoft.com/office/drawing/2014/main" id="{4A31C539-A1F7-31F3-27D7-78C1D8ABAE3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12390" r="12390"/>
          <a:stretch/>
        </p:blipFill>
        <p:spPr>
          <a:xfrm>
            <a:off x="3897493" y="1710267"/>
            <a:ext cx="3925538" cy="2933008"/>
          </a:xfrm>
        </p:spPr>
      </p:pic>
      <p:pic>
        <p:nvPicPr>
          <p:cNvPr id="26" name="Image 25" descr="Une image contenant texte, Police, capture d’écran, noir&#10;&#10;Description générée automatiquement">
            <a:extLst>
              <a:ext uri="{FF2B5EF4-FFF2-40B4-BE49-F238E27FC236}">
                <a16:creationId xmlns:a16="http://schemas.microsoft.com/office/drawing/2014/main" id="{78516508-9512-D0BF-10CC-D48475B0A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663" y="5054599"/>
            <a:ext cx="10819342" cy="85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992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TM66931312">
      <a:dk1>
        <a:srgbClr val="000000"/>
      </a:dk1>
      <a:lt1>
        <a:srgbClr val="FFFFFF"/>
      </a:lt1>
      <a:dk2>
        <a:srgbClr val="212121"/>
      </a:dk2>
      <a:lt2>
        <a:srgbClr val="DADADA"/>
      </a:lt2>
      <a:accent1>
        <a:srgbClr val="FF0000"/>
      </a:accent1>
      <a:accent2>
        <a:srgbClr val="F5EFE7"/>
      </a:accent2>
      <a:accent3>
        <a:srgbClr val="7B49E1"/>
      </a:accent3>
      <a:accent4>
        <a:srgbClr val="9AD7C7"/>
      </a:accent4>
      <a:accent5>
        <a:srgbClr val="237BFB"/>
      </a:accent5>
      <a:accent6>
        <a:srgbClr val="E9D7E7"/>
      </a:accent6>
      <a:hlink>
        <a:srgbClr val="FFFF00"/>
      </a:hlink>
      <a:folHlink>
        <a:srgbClr val="6BF0CD"/>
      </a:folHlink>
    </a:clrScheme>
    <a:fontScheme name="Custom 60">
      <a:majorFont>
        <a:latin typeface="MS PMincho"/>
        <a:ea typeface=""/>
        <a:cs typeface=""/>
      </a:majorFont>
      <a:minorFont>
        <a:latin typeface="Mangal"/>
        <a:ea typeface=""/>
        <a:cs typeface="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931312_Win32_SL_V3" id="{95AE7881-AB7F-4307-BAFF-D002B22B1082}" vid="{F008C54E-045F-456B-B872-F8E3CAF310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5E4DA4-E494-46AA-9E36-29155C1433E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9CA4D2-B95E-49C0-A306-875863A411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9296157-C082-4829-A89B-8A5ED50B658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554</Words>
  <Application>Microsoft Office PowerPoint</Application>
  <PresentationFormat>Widescreen</PresentationFormat>
  <Paragraphs>72</Paragraphs>
  <Slides>14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Custom</vt:lpstr>
      <vt:lpstr>PowerPoint Presentation</vt:lpstr>
      <vt:lpstr>spécifications techniques</vt:lpstr>
      <vt:lpstr>SPÉCIFICATIONS TECHNIQUES</vt:lpstr>
      <vt:lpstr>SPÉCIFICATIONS TECHNIQUES</vt:lpstr>
      <vt:lpstr>SPÉCIFICATIONS TECHNIQUES</vt:lpstr>
      <vt:lpstr>    Domaine          &amp; hebergement</vt:lpstr>
      <vt:lpstr>Les navigateurs les plus  utilisé en 2024</vt:lpstr>
      <vt:lpstr>Les services tiers</vt:lpstr>
      <vt:lpstr> Recommandations en termes de Sécurité</vt:lpstr>
      <vt:lpstr>VI) Maintenance du site et futures mises à jour</vt:lpstr>
      <vt:lpstr>Systeme     de veille</vt:lpstr>
      <vt:lpstr>Planning de gantt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 TRUCTIONS</dc:title>
  <dc:creator/>
  <cp:lastModifiedBy/>
  <cp:revision>639</cp:revision>
  <dcterms:created xsi:type="dcterms:W3CDTF">2024-04-19T12:38:24Z</dcterms:created>
  <dcterms:modified xsi:type="dcterms:W3CDTF">2024-05-14T08:53:38Z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